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0"/>
    <p:restoredTop sz="94558"/>
  </p:normalViewPr>
  <p:slideViewPr>
    <p:cSldViewPr snapToGrid="0">
      <p:cViewPr varScale="1">
        <p:scale>
          <a:sx n="105" d="100"/>
          <a:sy n="105" d="100"/>
        </p:scale>
        <p:origin x="19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97114-0730-C549-8775-022000231614}" type="datetimeFigureOut">
              <a:rPr lang="en-EE" smtClean="0"/>
              <a:t>26.03.2025</a:t>
            </a:fld>
            <a:endParaRPr lang="en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E9929-4663-9E4B-80F4-8F7DCE85EEA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6647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1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180185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26.03.2025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7896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26.03.2025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65798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26.03.2025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4284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26.03.2025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4934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26.03.2025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6926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26.03.2025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569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26.03.2025</a:t>
            </a:fld>
            <a:endParaRPr lang="en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1725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26.03.2025</a:t>
            </a:fld>
            <a:endParaRPr lang="en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2623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26.03.2025</a:t>
            </a:fld>
            <a:endParaRPr lang="en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15766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26.03.2025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22267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26.03.2025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7990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6BA7478-A19A-9540-9A96-0C096A7C5D2F}" type="datetimeFigureOut">
              <a:rPr lang="en-EE" smtClean="0"/>
              <a:t>26.03.2025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20102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A3171-FD04-01F0-D7AA-96A371FA0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9574" y="803057"/>
            <a:ext cx="5200379" cy="3566160"/>
          </a:xfrm>
        </p:spPr>
        <p:txBody>
          <a:bodyPr anchor="b"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4000" dirty="0"/>
              <a:t>روابط غیر خطی</a:t>
            </a:r>
            <a:endParaRPr lang="en-EE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931F0-0BC9-6CF2-E581-31B43DD52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9366" y="4565563"/>
            <a:ext cx="5193323" cy="1572768"/>
          </a:xfrm>
        </p:spPr>
        <p:txBody>
          <a:bodyPr>
            <a:normAutofit/>
          </a:bodyPr>
          <a:lstStyle/>
          <a:p>
            <a:r>
              <a:rPr lang="en-GB" sz="2800" dirty="0"/>
              <a:t>Nonlinear Relationships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ED2E5-4EB0-56EF-135C-4D723B9B8348}"/>
              </a:ext>
            </a:extLst>
          </p:cNvPr>
          <p:cNvSpPr txBox="1"/>
          <p:nvPr/>
        </p:nvSpPr>
        <p:spPr>
          <a:xfrm>
            <a:off x="1534510" y="1219199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فصل چهارم – درس ششم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897BA-7716-F8B7-A96E-D40D0AFAF08C}"/>
              </a:ext>
            </a:extLst>
          </p:cNvPr>
          <p:cNvSpPr txBox="1"/>
          <p:nvPr/>
        </p:nvSpPr>
        <p:spPr>
          <a:xfrm>
            <a:off x="7090583" y="6293543"/>
            <a:ext cx="303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نام فصل : ساخت مدل های </a:t>
            </a:r>
            <a:r>
              <a:rPr lang="fa-IR" dirty="0" err="1"/>
              <a:t>رگرسیونی</a:t>
            </a:r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BA73-FEEE-8CDC-5CCE-F4ACCAB13C05}"/>
              </a:ext>
            </a:extLst>
          </p:cNvPr>
          <p:cNvSpPr txBox="1"/>
          <p:nvPr/>
        </p:nvSpPr>
        <p:spPr>
          <a:xfrm>
            <a:off x="10373932" y="6298473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/>
              <a:t>دوره تحلیل داده</a:t>
            </a:r>
            <a:endParaRPr lang="en-EE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5B8-F01E-7193-8857-5854BFE81E05}"/>
              </a:ext>
            </a:extLst>
          </p:cNvPr>
          <p:cNvSpPr txBox="1"/>
          <p:nvPr/>
        </p:nvSpPr>
        <p:spPr>
          <a:xfrm>
            <a:off x="414912" y="6378168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D403-D9EC-2E56-0052-5FD330DFB65F}"/>
              </a:ext>
            </a:extLst>
          </p:cNvPr>
          <p:cNvSpPr txBox="1"/>
          <p:nvPr/>
        </p:nvSpPr>
        <p:spPr>
          <a:xfrm>
            <a:off x="2289157" y="6368586"/>
            <a:ext cx="396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Chapter: </a:t>
            </a:r>
            <a:r>
              <a:rPr lang="en-GB" sz="1800" b="0" i="0" dirty="0">
                <a:effectLst/>
                <a:latin typeface="Roboto" panose="02000000000000000000" pitchFamily="2" charset="0"/>
              </a:rPr>
              <a:t>Building Regression Models</a:t>
            </a:r>
            <a:endParaRPr lang="en-EE" dirty="0"/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10A4E5C9-3ACB-4D76-D01F-CD681249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957" y="0"/>
            <a:ext cx="7422986" cy="7422986"/>
          </a:xfrm>
          <a:prstGeom prst="rect">
            <a:avLst/>
          </a:prstGeom>
        </p:spPr>
      </p:pic>
      <p:pic>
        <p:nvPicPr>
          <p:cNvPr id="13" name="Picture 12" descr="A green and white logo&#10;&#10;AI-generated content may be incorrect.">
            <a:extLst>
              <a:ext uri="{FF2B5EF4-FFF2-40B4-BE49-F238E27FC236}">
                <a16:creationId xmlns:a16="http://schemas.microsoft.com/office/drawing/2014/main" id="{7F8CC7DB-120E-225F-6C8D-9ED1844D6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453" y="5960100"/>
            <a:ext cx="825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F8A91F-A3F9-AC68-1881-9AA10AA98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275"/>
            <a:ext cx="12192000" cy="677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013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dots&#10;&#10;AI-generated content may be incorrect.">
            <a:extLst>
              <a:ext uri="{FF2B5EF4-FFF2-40B4-BE49-F238E27FC236}">
                <a16:creationId xmlns:a16="http://schemas.microsoft.com/office/drawing/2014/main" id="{58A01362-0EB5-BFA6-2914-07F3D994C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04" y="704850"/>
            <a:ext cx="6248400" cy="5448300"/>
          </a:xfrm>
          <a:prstGeom prst="rect">
            <a:avLst/>
          </a:prstGeom>
        </p:spPr>
      </p:pic>
      <p:pic>
        <p:nvPicPr>
          <p:cNvPr id="9" name="Picture 8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580E6368-FE63-8DA2-32DB-5757DEFA2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04" y="704850"/>
            <a:ext cx="6248400" cy="544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ACB166-A8D0-DAC2-480E-C0BFC4EBD2A6}"/>
              </a:ext>
            </a:extLst>
          </p:cNvPr>
          <p:cNvSpPr txBox="1"/>
          <p:nvPr/>
        </p:nvSpPr>
        <p:spPr>
          <a:xfrm>
            <a:off x="6967213" y="890436"/>
            <a:ext cx="4891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fa-IR" dirty="0"/>
              <a:t>شیب خط </a:t>
            </a:r>
            <a:r>
              <a:rPr lang="fa-IR" dirty="0" err="1"/>
              <a:t>رگرسیون</a:t>
            </a:r>
            <a:r>
              <a:rPr lang="fa-IR" dirty="0"/>
              <a:t> مثبت است، منفی است، یا نزدیک به صفر؟</a:t>
            </a:r>
          </a:p>
          <a:p>
            <a:endParaRPr lang="en-E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73AD0A-6C26-2EE0-C59B-AD0F1B173593}"/>
              </a:ext>
            </a:extLst>
          </p:cNvPr>
          <p:cNvSpPr txBox="1"/>
          <p:nvPr/>
        </p:nvSpPr>
        <p:spPr>
          <a:xfrm>
            <a:off x="6804073" y="1352101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نزدیک به صفر</a:t>
            </a:r>
            <a:endParaRPr lang="en-E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1EC397-A622-6597-5DB1-92B296ABE4C9}"/>
                  </a:ext>
                </a:extLst>
              </p:cNvPr>
              <p:cNvSpPr txBox="1"/>
              <p:nvPr/>
            </p:nvSpPr>
            <p:spPr>
              <a:xfrm>
                <a:off x="8695314" y="1914144"/>
                <a:ext cx="3162982" cy="4578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algn="r" defTabSz="457200" rtl="1" eaLnBrk="1" latinLnBrk="0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fa-IR" b="0" i="1" dirty="0" smtClean="0">
                            <a:latin typeface="Cambria Math" panose="02040503050406030204" pitchFamily="18" charset="0"/>
                          </a:rPr>
                          <m:t>ً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a-IR" dirty="0"/>
                  <a:t>برای این خط </a:t>
                </a:r>
                <a:r>
                  <a:rPr lang="fa-IR" dirty="0" err="1"/>
                  <a:t>رگرسیون</a:t>
                </a:r>
                <a:r>
                  <a:rPr lang="fa-IR" dirty="0"/>
                  <a:t> چقدر است؟</a:t>
                </a:r>
                <a:endParaRPr lang="en-EE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1EC397-A622-6597-5DB1-92B296ABE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5314" y="1914144"/>
                <a:ext cx="3162982" cy="457818"/>
              </a:xfrm>
              <a:prstGeom prst="rect">
                <a:avLst/>
              </a:prstGeom>
              <a:blipFill>
                <a:blip r:embed="rId4"/>
                <a:stretch>
                  <a:fillRect l="-400" b="-18919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graph with a line and dots&#10;&#10;AI-generated content may be incorrect.">
            <a:extLst>
              <a:ext uri="{FF2B5EF4-FFF2-40B4-BE49-F238E27FC236}">
                <a16:creationId xmlns:a16="http://schemas.microsoft.com/office/drawing/2014/main" id="{8AFF3C74-1622-EED2-1805-67E6E1453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653" y="704850"/>
            <a:ext cx="6215967" cy="5448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D244B4-0466-0A41-36B6-F6E8F70F79F3}"/>
              </a:ext>
            </a:extLst>
          </p:cNvPr>
          <p:cNvSpPr txBox="1"/>
          <p:nvPr/>
        </p:nvSpPr>
        <p:spPr>
          <a:xfrm>
            <a:off x="6768374" y="2371962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نزدیک به صفر</a:t>
            </a:r>
            <a:endParaRPr lang="en-E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2C722B-0382-B2C8-8135-A1F135D153E6}"/>
                  </a:ext>
                </a:extLst>
              </p:cNvPr>
              <p:cNvSpPr txBox="1"/>
              <p:nvPr/>
            </p:nvSpPr>
            <p:spPr>
              <a:xfrm>
                <a:off x="7826984" y="3088938"/>
                <a:ext cx="3660682" cy="680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i="1">
                          <a:latin typeface="Cambria Math" panose="02040503050406030204" pitchFamily="18" charset="0"/>
                        </a:rPr>
                        <m:t>همبستگی</m:t>
                      </m:r>
                      <m:r>
                        <m:rPr>
                          <m:nor/>
                        </m:rPr>
                        <a:rPr lang="fa-I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a-IR"/>
                        <m:t>رابطه بین اندازه پا و امتیاز رقص چیست؟</m:t>
                      </m:r>
                    </m:oMath>
                  </m:oMathPara>
                </a14:m>
                <a:endParaRPr lang="fa-IR" dirty="0"/>
              </a:p>
              <a:p>
                <a:pPr marL="0" algn="r" defTabSz="457200" rtl="1" eaLnBrk="1" latinLnBrk="0" hangingPunct="1"/>
                <a:endParaRPr lang="en-EE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2C722B-0382-B2C8-8135-A1F135D15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984" y="3088938"/>
                <a:ext cx="3660682" cy="680123"/>
              </a:xfrm>
              <a:prstGeom prst="rect">
                <a:avLst/>
              </a:prstGeom>
              <a:blipFill>
                <a:blip r:embed="rId6"/>
                <a:stretch>
                  <a:fillRect l="-1384" t="-1852" r="-13149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6B69206-B80A-13E1-F82E-14ADD8432C69}"/>
              </a:ext>
            </a:extLst>
          </p:cNvPr>
          <p:cNvSpPr txBox="1"/>
          <p:nvPr/>
        </p:nvSpPr>
        <p:spPr>
          <a:xfrm>
            <a:off x="6768374" y="3438847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نزدیک به صفر</a:t>
            </a:r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344135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923D-5DA1-82B0-8AF4-FC70FA89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08" y="365125"/>
            <a:ext cx="10756392" cy="1325563"/>
          </a:xfrm>
        </p:spPr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/>
              <a:t>رابطه غیر خطی               </a:t>
            </a:r>
            <a:r>
              <a:rPr lang="en-GB" dirty="0"/>
              <a:t>Nonlinear Relationships</a:t>
            </a:r>
            <a:r>
              <a:rPr lang="fa-IR" dirty="0"/>
              <a:t>   </a:t>
            </a:r>
            <a:endParaRPr lang="en-EE" dirty="0"/>
          </a:p>
        </p:txBody>
      </p:sp>
      <p:pic>
        <p:nvPicPr>
          <p:cNvPr id="4" name="Screen Recording 2025-03-26 at 19.00.15">
            <a:hlinkClick r:id="" action="ppaction://media"/>
            <a:extLst>
              <a:ext uri="{FF2B5EF4-FFF2-40B4-BE49-F238E27FC236}">
                <a16:creationId xmlns:a16="http://schemas.microsoft.com/office/drawing/2014/main" id="{62D2204A-B85C-9C3C-74EF-5E0582CF0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727" y="1365503"/>
            <a:ext cx="5119652" cy="52534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5A8917-AE01-30E5-BEAE-1AE97577D8EB}"/>
              </a:ext>
            </a:extLst>
          </p:cNvPr>
          <p:cNvSpPr txBox="1"/>
          <p:nvPr/>
        </p:nvSpPr>
        <p:spPr>
          <a:xfrm>
            <a:off x="5975604" y="1804416"/>
            <a:ext cx="659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fa-IR" dirty="0"/>
              <a:t>هرچه رابطه </a:t>
            </a:r>
            <a:r>
              <a:rPr lang="fa-IR" dirty="0" err="1"/>
              <a:t>غیرخطی‌تر</a:t>
            </a:r>
            <a:r>
              <a:rPr lang="fa-IR" dirty="0"/>
              <a:t> شود، چه تأثیری روی نتایج </a:t>
            </a:r>
            <a:r>
              <a:rPr lang="fa-IR" dirty="0" err="1"/>
              <a:t>رگرسیون</a:t>
            </a:r>
            <a:r>
              <a:rPr lang="fa-IR" dirty="0"/>
              <a:t> خواهد داشت؟</a:t>
            </a:r>
          </a:p>
          <a:p>
            <a:pPr marL="0" algn="r" defTabSz="457200" rtl="1" eaLnBrk="1" latinLnBrk="0" hangingPunct="1"/>
            <a:endParaRPr lang="en-E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82D872-FAA4-9B90-14DF-DA3B6ACFA175}"/>
                  </a:ext>
                </a:extLst>
              </p:cNvPr>
              <p:cNvSpPr txBox="1"/>
              <p:nvPr/>
            </p:nvSpPr>
            <p:spPr>
              <a:xfrm>
                <a:off x="5566506" y="2335566"/>
                <a:ext cx="2547429" cy="4578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rtl="1"/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fa-IR" b="0" i="1" dirty="0" smtClean="0">
                            <a:latin typeface="Cambria Math" panose="02040503050406030204" pitchFamily="18" charset="0"/>
                          </a:rPr>
                          <m:t>ً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a-IR" dirty="0"/>
                  <a:t>و شیب خط کاهش می یابد.</a:t>
                </a:r>
                <a:endParaRPr lang="en-EE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82D872-FAA4-9B90-14DF-DA3B6ACFA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506" y="2335566"/>
                <a:ext cx="2547429" cy="457818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03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dots&#10;&#10;AI-generated content may be incorrect.">
            <a:extLst>
              <a:ext uri="{FF2B5EF4-FFF2-40B4-BE49-F238E27FC236}">
                <a16:creationId xmlns:a16="http://schemas.microsoft.com/office/drawing/2014/main" id="{5A31AEDB-F8FB-95DF-80DA-557E70F9A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" y="723900"/>
            <a:ext cx="6286500" cy="541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446379-F8B9-84E8-58AA-D92963A8A5D9}"/>
              </a:ext>
            </a:extLst>
          </p:cNvPr>
          <p:cNvSpPr txBox="1"/>
          <p:nvPr/>
        </p:nvSpPr>
        <p:spPr>
          <a:xfrm>
            <a:off x="6510528" y="1194816"/>
            <a:ext cx="5327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اگر اندازه پای یک </a:t>
            </a:r>
            <a:r>
              <a:rPr lang="fa-IR" dirty="0" err="1"/>
              <a:t>پنگوئن</a:t>
            </a:r>
            <a:r>
              <a:rPr lang="fa-IR" dirty="0"/>
              <a:t> </a:t>
            </a:r>
            <a:r>
              <a:rPr lang="fa-IR" b="1" dirty="0"/>
              <a:t>7</a:t>
            </a:r>
            <a:r>
              <a:rPr lang="fa-IR" dirty="0"/>
              <a:t> باشد، کدام یک از </a:t>
            </a:r>
            <a:r>
              <a:rPr lang="fa-IR" dirty="0" err="1"/>
              <a:t>گزینه‌های</a:t>
            </a:r>
            <a:r>
              <a:rPr lang="fa-IR" dirty="0"/>
              <a:t> زیر حدس خوبی برای امتیاز رقص آن است؟</a:t>
            </a:r>
            <a:endParaRPr lang="en-E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7E2BE-D3B9-478B-5EF3-D8CFC0919523}"/>
              </a:ext>
            </a:extLst>
          </p:cNvPr>
          <p:cNvSpPr txBox="1"/>
          <p:nvPr/>
        </p:nvSpPr>
        <p:spPr>
          <a:xfrm>
            <a:off x="7943608" y="2032492"/>
            <a:ext cx="62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rtl="0" eaLnBrk="1" latinLnBrk="0" hangingPunct="1"/>
            <a:r>
              <a:rPr lang="en-US" dirty="0"/>
              <a:t>-1</a:t>
            </a:r>
            <a:endParaRPr lang="en-E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139DD-CAFB-3B89-F886-E1DAE647601D}"/>
              </a:ext>
            </a:extLst>
          </p:cNvPr>
          <p:cNvSpPr txBox="1"/>
          <p:nvPr/>
        </p:nvSpPr>
        <p:spPr>
          <a:xfrm>
            <a:off x="9020431" y="203249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708736-DE01-E83B-8C74-76137CFC5AC1}"/>
              </a:ext>
            </a:extLst>
          </p:cNvPr>
          <p:cNvSpPr txBox="1"/>
          <p:nvPr/>
        </p:nvSpPr>
        <p:spPr>
          <a:xfrm>
            <a:off x="9939584" y="2032492"/>
            <a:ext cx="45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8</a:t>
            </a:r>
          </a:p>
        </p:txBody>
      </p:sp>
      <p:pic>
        <p:nvPicPr>
          <p:cNvPr id="11" name="Picture 10" descr="A graph with dots and numbers&#10;&#10;AI-generated content may be incorrect.">
            <a:extLst>
              <a:ext uri="{FF2B5EF4-FFF2-40B4-BE49-F238E27FC236}">
                <a16:creationId xmlns:a16="http://schemas.microsoft.com/office/drawing/2014/main" id="{3C3F5B26-955B-422D-309A-D0EFDB3CE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" y="723900"/>
            <a:ext cx="62865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8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445D43-DFFE-40AB-9CAE-71FFF14C4224}"/>
              </a:ext>
            </a:extLst>
          </p:cNvPr>
          <p:cNvSpPr txBox="1"/>
          <p:nvPr/>
        </p:nvSpPr>
        <p:spPr>
          <a:xfrm>
            <a:off x="1855035" y="938784"/>
            <a:ext cx="974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1"/>
            <a:r>
              <a:rPr lang="fa-IR" dirty="0"/>
              <a:t>اگر همبستگی بین دو </a:t>
            </a:r>
            <a:r>
              <a:rPr lang="fa-IR" dirty="0" err="1"/>
              <a:t>اندازه‌گیری</a:t>
            </a:r>
            <a:r>
              <a:rPr lang="fa-IR" dirty="0"/>
              <a:t> نزدیک به </a:t>
            </a:r>
            <a:r>
              <a:rPr lang="fa-IR" b="1" dirty="0"/>
              <a:t>0</a:t>
            </a:r>
            <a:r>
              <a:rPr lang="fa-IR" dirty="0"/>
              <a:t> باشد، </a:t>
            </a:r>
            <a:r>
              <a:rPr lang="fa-IR" dirty="0" err="1"/>
              <a:t>می‌توان</a:t>
            </a:r>
            <a:r>
              <a:rPr lang="fa-IR" dirty="0"/>
              <a:t> نتیجه‌ گرفت که اگر رابطه ای وجود داشته باشد، </a:t>
            </a:r>
            <a:r>
              <a:rPr lang="fa-IR" dirty="0" err="1"/>
              <a:t>غیرخطی</a:t>
            </a:r>
            <a:r>
              <a:rPr lang="fa-IR" dirty="0"/>
              <a:t> است. </a:t>
            </a:r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3964154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6454</TotalTime>
  <Words>144</Words>
  <Application>Microsoft Macintosh PowerPoint</Application>
  <PresentationFormat>Widescreen</PresentationFormat>
  <Paragraphs>22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Cambria Math</vt:lpstr>
      <vt:lpstr>Roboto</vt:lpstr>
      <vt:lpstr>Office Theme</vt:lpstr>
      <vt:lpstr>روابط غیر خطی</vt:lpstr>
      <vt:lpstr>PowerPoint Presentation</vt:lpstr>
      <vt:lpstr>PowerPoint Presentation</vt:lpstr>
      <vt:lpstr>رابطه غیر خطی               Nonlinear Relationships 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Mohammadhossein Bagheri</dc:creator>
  <cp:lastModifiedBy>Mohammadhossein Bagheri</cp:lastModifiedBy>
  <cp:revision>44</cp:revision>
  <dcterms:created xsi:type="dcterms:W3CDTF">2024-11-14T17:21:55Z</dcterms:created>
  <dcterms:modified xsi:type="dcterms:W3CDTF">2025-03-26T18:04:11Z</dcterms:modified>
</cp:coreProperties>
</file>